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542" y="8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79423-8A90-44F4-AB69-4C0C2956E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5B858E-A751-4966-A89D-55AD27CF0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D5FE61-080B-460E-BA8E-5BFB8B43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45E151-1155-4461-8188-67CBC011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35D7AA-26A0-4E60-8400-A0D9B786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8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7D3F6-F3CB-4578-AB22-FE88CC5F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2826F04-8E3D-4DF0-AB74-349C79958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900EE1-4E13-4878-BCD7-6836038A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B0E3FC-0617-4BCE-A142-D6CCF090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BDC122-0E79-4FE2-81BA-E4ACE418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42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6D9387A-360B-4270-B57C-F562394A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45368D-C371-4460-AF07-431B2804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23BCC4-2E8B-4366-8227-9FC026A6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EB40AB-A8A4-48C2-9B4F-E9AA2C2C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9E1FFEF-484E-4B1D-A0CA-6CCD81C8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41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94A89C-D27E-4B36-BD97-CDA693CE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C73531-E43A-4579-B3F4-6762F91BE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12F501-8973-4085-A01D-14CA71639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112591-64CE-4681-80E4-993DCA6A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3FC838-146F-44A2-BA89-C2661A277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20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5E8BA-DB3E-4DFD-B0ED-2BAD7649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9BDC4A-F920-439A-91C8-14BBCF65B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282496-9974-475D-8639-55866139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F5BC36-1DF3-4836-8025-5CF8987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7B8E24-272F-4B8E-AEA8-100B0DEC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36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0A199-5713-4169-94DC-36149338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A1CEE4-64FC-4B51-9948-7E895314F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9A9A47A-4E35-4DE7-86F9-CF073168E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319BC2-2589-4ECE-A134-A3902AE6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930EBDE-3959-402F-8722-E5224B9C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10619F-7DA7-4EE9-ADB2-8877E38D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12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AA582-6494-4599-A19F-DC40FBD9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EC991F-F16B-46A7-98AF-FFC33FCEF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39B0EE1-027E-4121-A048-349CAFEB8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40B3AF-C197-4E2A-B1E6-E3ECAFAA5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BDB01B9-9725-42D6-9278-3E4B41B87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181B473-24F4-4884-9CDB-48AE17AF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D3A46F3-BF3A-4070-9F33-1BFE237A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A5F7158-9B25-4C85-99BE-03A2F8E2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2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DD8AB-F69A-4DDB-97D9-5CFB8184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982779-ADEC-4461-96C7-D5B9FEA9E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34F1F43-9091-4120-9186-2948F624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9B34A6C-58BD-405D-A85D-51A59BCA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58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CF5BB1B-BD53-445A-9994-10643960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539232F-651B-4EEB-9A7D-57FB16CD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21B698-FFB7-458E-B931-FADF3F6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57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BAA38-0352-47D9-BF08-2B143DE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095DC5-5487-4786-AC42-2BE9D036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BB9277E-B1A1-4907-BBA3-903E1733C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E812EE-2C1B-43B4-9B43-A42285A3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BD226F0-03CE-49D4-9223-9A549EDD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B7561E-2408-41CB-A199-576EA66B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28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1FA09C-0C68-4AD4-B7D8-4CEA0300C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C79A00-B686-4B1A-BCA1-9EC229499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3604453-4B3C-4ADF-9F07-C0E720E0E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47C700-984C-4DEE-906E-79A83F8F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CC71C2-BC95-4997-86E6-4A6B32AA9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AE6474B-AFAE-4DC4-B6D3-04DC887E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7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C0DC609-FE55-49A4-A599-7163C75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52AF30-BC53-44B8-8305-5B2FE113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83651E-549E-45EE-9FB8-B6250D2A1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3CDBF-DDF2-4AE2-B056-E2F8B0F89D34}" type="datetimeFigureOut">
              <a:rPr lang="zh-TW" altLang="en-US" smtClean="0"/>
              <a:t>2025/2/12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A1D54-84B6-4C3A-AFEB-88012673C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2EAD6-26EF-4956-8182-73F88F3F6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793A6-11FA-40FB-B61A-8D3CBE150A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5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C8FB09-920C-4F1F-86ED-ABC0C86CC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lang="en-US" altLang="zh-TW" sz="4400" b="1" dirty="0"/>
              <a:t>Correlation and Causation of </a:t>
            </a:r>
            <a:r>
              <a:rPr lang="en-US" altLang="zh-TW" sz="4400" b="1" dirty="0">
                <a:solidFill>
                  <a:srgbClr val="FF0000"/>
                </a:solidFill>
              </a:rPr>
              <a:t>Eye-Brain Axis </a:t>
            </a:r>
            <a:r>
              <a:rPr lang="en-US" altLang="zh-TW" sz="4400" b="1" dirty="0"/>
              <a:t>Revealed </a:t>
            </a:r>
            <a:br>
              <a:rPr lang="en-US" altLang="zh-TW" sz="4400" b="1" dirty="0"/>
            </a:br>
            <a:r>
              <a:rPr lang="en-US" altLang="zh-TW" sz="4400" b="1" dirty="0"/>
              <a:t>by </a:t>
            </a:r>
            <a:r>
              <a:rPr lang="en-US" altLang="zh-TW" sz="4400" b="1" dirty="0">
                <a:solidFill>
                  <a:srgbClr val="FF0000"/>
                </a:solidFill>
              </a:rPr>
              <a:t>Network Propagation </a:t>
            </a:r>
            <a:br>
              <a:rPr lang="en-US" altLang="zh-TW" sz="4400" b="1" dirty="0"/>
            </a:br>
            <a:r>
              <a:rPr lang="en-US" altLang="zh-TW" sz="4400" b="1" dirty="0"/>
              <a:t>and </a:t>
            </a:r>
            <a:r>
              <a:rPr lang="en-US" altLang="zh-TW" sz="4400" b="1" dirty="0">
                <a:solidFill>
                  <a:srgbClr val="FF0000"/>
                </a:solidFill>
              </a:rPr>
              <a:t>Multivariable Mendelian Randomization</a:t>
            </a:r>
            <a:endParaRPr lang="zh-TW" altLang="en-US" sz="4400" b="1" dirty="0">
              <a:solidFill>
                <a:srgbClr val="FF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217460-E686-46F3-A008-812B464B0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吳欣俞</a:t>
            </a:r>
          </a:p>
        </p:txBody>
      </p:sp>
    </p:spTree>
    <p:extLst>
      <p:ext uri="{BB962C8B-B14F-4D97-AF65-F5344CB8AC3E}">
        <p14:creationId xmlns:p14="http://schemas.microsoft.com/office/powerpoint/2010/main" val="328839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AF1D17-BAE5-4A69-BDCC-A06130B44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8" r="7560"/>
          <a:stretch/>
        </p:blipFill>
        <p:spPr>
          <a:xfrm>
            <a:off x="551543" y="-1"/>
            <a:ext cx="11088914" cy="68540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36F6B2-1197-4BBC-B14F-A454ECEC2F01}"/>
              </a:ext>
            </a:extLst>
          </p:cNvPr>
          <p:cNvSpPr txBox="1"/>
          <p:nvPr/>
        </p:nvSpPr>
        <p:spPr>
          <a:xfrm>
            <a:off x="0" y="-1"/>
            <a:ext cx="225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eye disease</a:t>
            </a:r>
            <a:endParaRPr lang="zh-TW" altLang="en-US" sz="36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38FE55-3ED1-4F9A-8E03-619884959B41}"/>
              </a:ext>
            </a:extLst>
          </p:cNvPr>
          <p:cNvSpPr txBox="1"/>
          <p:nvPr/>
        </p:nvSpPr>
        <p:spPr>
          <a:xfrm>
            <a:off x="9935029" y="0"/>
            <a:ext cx="225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600" b="1" dirty="0"/>
              <a:t>eye biomarker</a:t>
            </a:r>
            <a:endParaRPr lang="zh-TW" altLang="en-US" sz="36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B8B48B-225E-4E79-A0E9-AA65EF360F23}"/>
              </a:ext>
            </a:extLst>
          </p:cNvPr>
          <p:cNvSpPr txBox="1"/>
          <p:nvPr/>
        </p:nvSpPr>
        <p:spPr>
          <a:xfrm>
            <a:off x="0" y="5653743"/>
            <a:ext cx="225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/>
              <a:t>CNS disease</a:t>
            </a:r>
            <a:endParaRPr lang="zh-TW" altLang="en-US" sz="36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982419-D8C4-45AE-A280-C160CA18DD15}"/>
              </a:ext>
            </a:extLst>
          </p:cNvPr>
          <p:cNvSpPr txBox="1"/>
          <p:nvPr/>
        </p:nvSpPr>
        <p:spPr>
          <a:xfrm>
            <a:off x="9935029" y="5653744"/>
            <a:ext cx="2256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600" b="1" dirty="0"/>
              <a:t>CNS biomarker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1087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963C4CA-02E7-4A73-8A75-900DD987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67" y="0"/>
            <a:ext cx="6987265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376239B-1326-4EC2-AA04-2582F8F4C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26" t="23461" b="54907"/>
          <a:stretch/>
        </p:blipFill>
        <p:spPr>
          <a:xfrm>
            <a:off x="3840480" y="4673275"/>
            <a:ext cx="954957" cy="21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17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287F12-8E77-4064-B217-A3F6B2E6C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09631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9272E7-1728-4FC0-98A4-D03DED083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923" y="0"/>
            <a:ext cx="4028077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B506EB-60C4-44C4-BFC6-59800AA03E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8" t="20524" b="54955"/>
          <a:stretch/>
        </p:blipFill>
        <p:spPr>
          <a:xfrm>
            <a:off x="8596812" y="4468615"/>
            <a:ext cx="955668" cy="23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17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B021E-A45A-4A3D-8710-783B8738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Figure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01278D-DDCF-475A-B8D9-36F6A4BA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zh-TW" dirty="0"/>
              <a:t>abstract figure</a:t>
            </a:r>
          </a:p>
          <a:p>
            <a:pPr marL="514350" indent="-514350">
              <a:buAutoNum type="arabicPeriod"/>
            </a:pPr>
            <a:r>
              <a:rPr lang="en-US" altLang="zh-TW" dirty="0"/>
              <a:t>genetic correlation (circular &amp; table)</a:t>
            </a:r>
          </a:p>
          <a:p>
            <a:pPr marL="514350" indent="-514350" algn="just">
              <a:buAutoNum type="arabicPeriod"/>
            </a:pPr>
            <a:r>
              <a:rPr lang="en-US" altLang="zh-TW" dirty="0"/>
              <a:t>phenotype vs gene cluster w/ pathway</a:t>
            </a:r>
            <a:r>
              <a:rPr lang="zh-TW" altLang="en-US" dirty="0"/>
              <a:t>的圖表，左邊加上</a:t>
            </a:r>
            <a:r>
              <a:rPr lang="en-US" altLang="zh-TW" dirty="0"/>
              <a:t>phenotype </a:t>
            </a:r>
            <a:r>
              <a:rPr lang="zh-TW" altLang="en-US" dirty="0"/>
              <a:t>樹狀圖</a:t>
            </a:r>
            <a:endParaRPr lang="en-US" altLang="zh-TW" dirty="0"/>
          </a:p>
          <a:p>
            <a:pPr marL="514350" indent="-514350" algn="just">
              <a:buAutoNum type="arabicPeriod"/>
            </a:pPr>
            <a:r>
              <a:rPr lang="en-US" altLang="zh-TW" dirty="0"/>
              <a:t>PPI of gene cluster w/ drug repurposing target (</a:t>
            </a:r>
            <a:r>
              <a:rPr lang="en-US" altLang="zh-TW" dirty="0" err="1"/>
              <a:t>ChEMBL</a:t>
            </a:r>
            <a:r>
              <a:rPr lang="en-US" altLang="zh-TW" dirty="0"/>
              <a:t> )</a:t>
            </a:r>
          </a:p>
          <a:p>
            <a:pPr marL="514350" indent="-514350" algn="just">
              <a:buAutoNum type="arabicPeriod"/>
            </a:pPr>
            <a:r>
              <a:rPr lang="zh-TW" altLang="en-US" dirty="0"/>
              <a:t>選幾個</a:t>
            </a:r>
            <a:r>
              <a:rPr lang="en-US" altLang="zh-TW" dirty="0"/>
              <a:t>Meta</a:t>
            </a:r>
            <a:r>
              <a:rPr lang="zh-TW" altLang="en-US" dirty="0"/>
              <a:t>的</a:t>
            </a:r>
            <a:r>
              <a:rPr lang="en-US" altLang="zh-TW" dirty="0"/>
              <a:t>Manhattan</a:t>
            </a:r>
            <a:r>
              <a:rPr lang="zh-TW" altLang="en-US" dirty="0"/>
              <a:t>，如果可以，找到跨種族都成立的</a:t>
            </a:r>
            <a:r>
              <a:rPr lang="en-US" altLang="zh-TW" dirty="0"/>
              <a:t>peak</a:t>
            </a:r>
            <a:r>
              <a:rPr lang="zh-TW" altLang="en-US" dirty="0"/>
              <a:t>，然後附幾個</a:t>
            </a:r>
            <a:r>
              <a:rPr lang="en-US" altLang="zh-TW" dirty="0" err="1"/>
              <a:t>alphafold</a:t>
            </a:r>
            <a:r>
              <a:rPr lang="en-US" altLang="zh-TW" dirty="0"/>
              <a:t> </a:t>
            </a:r>
            <a:r>
              <a:rPr lang="zh-TW" altLang="en-US" dirty="0"/>
              <a:t>的圖畫</a:t>
            </a:r>
            <a:r>
              <a:rPr lang="en-US" altLang="zh-TW" dirty="0"/>
              <a:t>SNP mutation</a:t>
            </a:r>
            <a:r>
              <a:rPr lang="zh-TW" altLang="en-US" dirty="0"/>
              <a:t>對</a:t>
            </a:r>
            <a:r>
              <a:rPr lang="en-US" altLang="zh-TW" dirty="0"/>
              <a:t>protein</a:t>
            </a:r>
            <a:r>
              <a:rPr lang="zh-TW" altLang="en-US" dirty="0"/>
              <a:t>的影響</a:t>
            </a:r>
            <a:endParaRPr lang="en-US" altLang="zh-TW" dirty="0"/>
          </a:p>
          <a:p>
            <a:pPr marL="514350" indent="-514350" algn="just">
              <a:buAutoNum type="arabicPeriod"/>
            </a:pPr>
            <a:r>
              <a:rPr lang="en-US" altLang="zh-TW" dirty="0"/>
              <a:t>MVMR</a:t>
            </a:r>
            <a:r>
              <a:rPr lang="zh-TW" altLang="en-US" dirty="0"/>
              <a:t>的結果 </a:t>
            </a:r>
            <a:r>
              <a:rPr lang="en-US" altLang="zh-TW" dirty="0"/>
              <a:t>(table, scatterplot)</a:t>
            </a:r>
          </a:p>
          <a:p>
            <a:pPr marL="514350" indent="-514350" algn="just">
              <a:buAutoNum type="arabicPeriod"/>
            </a:pPr>
            <a:r>
              <a:rPr lang="zh-TW" altLang="en-US" dirty="0"/>
              <a:t>如果有順利找到合適的方式算</a:t>
            </a:r>
            <a:r>
              <a:rPr lang="en-US" altLang="zh-TW" dirty="0"/>
              <a:t>R</a:t>
            </a:r>
            <a:r>
              <a:rPr lang="en-US" altLang="zh-TW" baseline="30000" dirty="0"/>
              <a:t>2</a:t>
            </a:r>
            <a:r>
              <a:rPr lang="zh-TW" altLang="en-US" dirty="0"/>
              <a:t>看</a:t>
            </a:r>
            <a:r>
              <a:rPr lang="en-US" altLang="zh-TW" dirty="0"/>
              <a:t>genetic, pathway, causal</a:t>
            </a:r>
            <a:r>
              <a:rPr lang="zh-TW" altLang="en-US" dirty="0"/>
              <a:t>這三個的比例，目前想到的是畫</a:t>
            </a:r>
            <a:r>
              <a:rPr lang="en-US" altLang="zh-TW" dirty="0"/>
              <a:t>78x78</a:t>
            </a:r>
            <a:r>
              <a:rPr lang="zh-TW" altLang="en-US" dirty="0"/>
              <a:t>的圖表，每個點一個圓餅圖之類的</a:t>
            </a:r>
          </a:p>
        </p:txBody>
      </p:sp>
    </p:spTree>
    <p:extLst>
      <p:ext uri="{BB962C8B-B14F-4D97-AF65-F5344CB8AC3E}">
        <p14:creationId xmlns:p14="http://schemas.microsoft.com/office/powerpoint/2010/main" val="4046966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D2139-F46B-462A-9160-A2C4F19C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Highlights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49F2A-52D1-44A3-A848-B6408F8FF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genetic </a:t>
            </a:r>
            <a:r>
              <a:rPr lang="en-US" altLang="zh-TW" dirty="0" err="1"/>
              <a:t>correlation+pathway</a:t>
            </a:r>
            <a:r>
              <a:rPr lang="en-US" altLang="zh-TW" dirty="0"/>
              <a:t> </a:t>
            </a:r>
            <a:r>
              <a:rPr lang="en-US" altLang="zh-TW" dirty="0" err="1"/>
              <a:t>correlation+causal</a:t>
            </a:r>
            <a:r>
              <a:rPr lang="en-US" altLang="zh-TW" dirty="0"/>
              <a:t> relationship</a:t>
            </a:r>
          </a:p>
          <a:p>
            <a:pPr marL="457200" lvl="1" indent="0">
              <a:buNone/>
            </a:pPr>
            <a:r>
              <a:rPr lang="en-US" altLang="zh-TW" sz="2800" dirty="0"/>
              <a:t>=disease association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 drug repurposing target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cross-organ biomarker as disease predicter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49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5706BC-4FE2-4104-8831-B4B22D81D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783"/>
            <a:ext cx="12192000" cy="57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圖 1">
            <a:extLst>
              <a:ext uri="{FF2B5EF4-FFF2-40B4-BE49-F238E27FC236}">
                <a16:creationId xmlns:a16="http://schemas.microsoft.com/office/drawing/2014/main" id="{17DAD167-8441-43E0-8D0B-9E866F25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33" y="0"/>
            <a:ext cx="89651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5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CBA9C1E-D5E0-4F1C-8639-CFDB76F6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86"/>
            <a:ext cx="12192000" cy="654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4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91D3BC6-D82A-4C33-9059-39CE7CDD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5" y="0"/>
            <a:ext cx="8552769" cy="68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FB38B3F-A3EB-41AB-822C-841482B2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601"/>
            <a:ext cx="12192000" cy="62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3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EAD6E0-AFD3-45F5-8A47-AD0EEF6E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57" y="0"/>
            <a:ext cx="10678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ACD7DD1-6BA0-40BE-B066-8C1F90489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8" r="23883"/>
          <a:stretch>
            <a:fillRect/>
          </a:stretch>
        </p:blipFill>
        <p:spPr bwMode="auto">
          <a:xfrm>
            <a:off x="2919753" y="-13751"/>
            <a:ext cx="6352494" cy="68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97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C987104-AB15-4192-BA18-03133EC1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96" y="0"/>
            <a:ext cx="4497404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8F21FC-915F-4A6A-A143-8487750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65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8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160</Words>
  <Application>Microsoft Office PowerPoint</Application>
  <PresentationFormat>寬螢幕</PresentationFormat>
  <Paragraphs>19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佈景主題</vt:lpstr>
      <vt:lpstr>Correlation and Causation of Eye-Brain Axis Revealed  by Network Propagation  and Multivariable Mendelian Randomization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Figure</vt:lpstr>
      <vt:lpstr>Highlights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and Causation of Eye-Brain Axis Revealed  by Network Propagation  and Multivariable Mendelian Randomization</dc:title>
  <dc:creator>User</dc:creator>
  <cp:lastModifiedBy>User</cp:lastModifiedBy>
  <cp:revision>5</cp:revision>
  <dcterms:created xsi:type="dcterms:W3CDTF">2025-02-12T15:08:55Z</dcterms:created>
  <dcterms:modified xsi:type="dcterms:W3CDTF">2025-02-12T15:57:48Z</dcterms:modified>
</cp:coreProperties>
</file>